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91" r:id="rId4"/>
    <p:sldId id="292" r:id="rId5"/>
    <p:sldId id="293" r:id="rId6"/>
    <p:sldId id="294" r:id="rId7"/>
    <p:sldId id="295" r:id="rId8"/>
    <p:sldId id="296" r:id="rId9"/>
    <p:sldId id="297" r:id="rId10"/>
    <p:sldId id="290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50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048" autoAdjust="0"/>
  </p:normalViewPr>
  <p:slideViewPr>
    <p:cSldViewPr snapToGrid="0">
      <p:cViewPr varScale="1">
        <p:scale>
          <a:sx n="85" d="100"/>
          <a:sy n="85" d="100"/>
        </p:scale>
        <p:origin x="-30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0B288-AC15-42C1-88BC-4013B7276606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B7C7C-41F4-4E40-B9D0-3EA5205E9E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0553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0B288-AC15-42C1-88BC-4013B7276606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B7C7C-41F4-4E40-B9D0-3EA5205E9E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061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0B288-AC15-42C1-88BC-4013B7276606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B7C7C-41F4-4E40-B9D0-3EA5205E9E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731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0B288-AC15-42C1-88BC-4013B7276606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B7C7C-41F4-4E40-B9D0-3EA5205E9E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753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0B288-AC15-42C1-88BC-4013B7276606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B7C7C-41F4-4E40-B9D0-3EA5205E9E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396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0B288-AC15-42C1-88BC-4013B7276606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B7C7C-41F4-4E40-B9D0-3EA5205E9E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6686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0B288-AC15-42C1-88BC-4013B7276606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B7C7C-41F4-4E40-B9D0-3EA5205E9E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804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0B288-AC15-42C1-88BC-4013B7276606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B7C7C-41F4-4E40-B9D0-3EA5205E9E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4972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0B288-AC15-42C1-88BC-4013B7276606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B7C7C-41F4-4E40-B9D0-3EA5205E9E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0028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0B288-AC15-42C1-88BC-4013B7276606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B7C7C-41F4-4E40-B9D0-3EA5205E9E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1049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30B288-AC15-42C1-88BC-4013B7276606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B7C7C-41F4-4E40-B9D0-3EA5205E9E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6277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30B288-AC15-42C1-88BC-4013B7276606}" type="datetimeFigureOut">
              <a:rPr lang="ru-RU" smtClean="0"/>
              <a:t>05.02.2025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B7C7C-41F4-4E40-B9D0-3EA5205E9E5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8956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99732" y="2265863"/>
            <a:ext cx="719253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ИНТЕЛЛЕКТУАЛЬНОЙ ДЕЯТЕЛЬНОСТИ </a:t>
            </a:r>
            <a:r>
              <a:rPr lang="ru-RU" sz="48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ГАГУ</a:t>
            </a:r>
          </a:p>
          <a:p>
            <a:pPr algn="ctr"/>
            <a:r>
              <a:rPr lang="ru-RU" sz="48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итогам 2024 года</a:t>
            </a:r>
            <a:endParaRPr lang="ru-RU" sz="480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4015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06"/>
            <a:ext cx="12192000" cy="686060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7292898" y="1222825"/>
            <a:ext cx="4551102" cy="307775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defRPr/>
            </a:pPr>
            <a:r>
              <a:rPr lang="ru-RU" sz="1400" b="1" i="1" dirty="0">
                <a:solidFill>
                  <a:srgbClr val="1B4089"/>
                </a:solidFill>
                <a:ea typeface="Verdana" pitchFamily="34" charset="0"/>
              </a:rPr>
              <a:t>Авторы: Г.Ю. Лизунова, И.А. Таскина, Е.Ю. Кудрявцева</a:t>
            </a:r>
            <a:endParaRPr lang="ru-RU" sz="1400" i="1" dirty="0">
              <a:solidFill>
                <a:srgbClr val="1B4089"/>
              </a:solidFill>
              <a:ea typeface="Verdana" pitchFamily="34" charset="0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620583" y="677323"/>
            <a:ext cx="11141691" cy="3416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>
                <a:solidFill>
                  <a:srgbClr val="163470"/>
                </a:solidFill>
                <a:latin typeface="+mn-lt"/>
              </a:rPr>
              <a:t>Результаты исследования ценностных ориентаций подростков в </a:t>
            </a:r>
            <a:r>
              <a:rPr lang="ru-RU" sz="1800" b="1" dirty="0" smtClean="0">
                <a:solidFill>
                  <a:srgbClr val="163470"/>
                </a:solidFill>
                <a:latin typeface="+mn-lt"/>
              </a:rPr>
              <a:t>поликультурной среде </a:t>
            </a:r>
            <a:r>
              <a:rPr lang="ru-RU" sz="1800" b="1" dirty="0">
                <a:solidFill>
                  <a:srgbClr val="163470"/>
                </a:solidFill>
                <a:latin typeface="+mn-lt"/>
              </a:rPr>
              <a:t>Республики Алтай</a:t>
            </a:r>
            <a:endParaRPr lang="ru-RU" sz="1800" b="1" dirty="0">
              <a:solidFill>
                <a:srgbClr val="16347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48215" y="6094800"/>
            <a:ext cx="9824224" cy="577079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>
            <a:defPPr>
              <a:defRPr lang="ru-RU"/>
            </a:defPPr>
            <a:lvl1pPr marL="171450" lvl="0" indent="-171450" algn="l" defTabSz="914400" rtl="0" eaLnBrk="1" latinLnBrk="0" hangingPunct="1">
              <a:buClr>
                <a:schemeClr val="accent6">
                  <a:lumMod val="75000"/>
                </a:schemeClr>
              </a:buClr>
              <a:buFont typeface="Wingdings" pitchFamily="2" charset="2"/>
              <a:buChar char="ü"/>
              <a:defRPr sz="9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buClr>
                <a:srgbClr val="70AD47">
                  <a:lumMod val="75000"/>
                </a:srgbClr>
              </a:buClr>
              <a:buNone/>
              <a:defRPr/>
            </a:pPr>
            <a:r>
              <a:rPr lang="ru-RU" sz="1050" b="1" i="0" dirty="0" smtClean="0">
                <a:solidFill>
                  <a:srgbClr val="163470"/>
                </a:solidFill>
              </a:rPr>
              <a:t>Свидетельство </a:t>
            </a:r>
            <a:r>
              <a:rPr lang="ru-RU" sz="1050" b="1" i="0" dirty="0">
                <a:solidFill>
                  <a:srgbClr val="163470"/>
                </a:solidFill>
              </a:rPr>
              <a:t>о государственной регистрации базы данных № 2024620253 Российская Федерация. Результаты исследования ценностных ориентаций подростков в поликультурной среде Республики Алтай : № 2024620020 : </a:t>
            </a:r>
            <a:r>
              <a:rPr lang="ru-RU" sz="1050" b="1" i="0" dirty="0" err="1">
                <a:solidFill>
                  <a:srgbClr val="163470"/>
                </a:solidFill>
              </a:rPr>
              <a:t>заявл</a:t>
            </a:r>
            <a:r>
              <a:rPr lang="ru-RU" sz="1050" b="1" i="0" dirty="0">
                <a:solidFill>
                  <a:srgbClr val="163470"/>
                </a:solidFill>
              </a:rPr>
              <a:t>. 09.01.2024 : </a:t>
            </a:r>
            <a:r>
              <a:rPr lang="ru-RU" sz="1050" b="1" i="0" dirty="0" err="1">
                <a:solidFill>
                  <a:srgbClr val="163470"/>
                </a:solidFill>
              </a:rPr>
              <a:t>опубл</a:t>
            </a:r>
            <a:r>
              <a:rPr lang="ru-RU" sz="1050" b="1" i="0" dirty="0">
                <a:solidFill>
                  <a:srgbClr val="163470"/>
                </a:solidFill>
              </a:rPr>
              <a:t>. 17.01.2024 / Г. Ю. Лизунова, И. А. Таскина, Е. Ю. Кудрявцева ; заявитель федеральное государственное бюджетное образовательное учреждение высшего образования "Горно-Алтайский государственный университет</a:t>
            </a:r>
            <a:r>
              <a:rPr lang="ru-RU" sz="1050" b="1" i="0" dirty="0" smtClean="0">
                <a:solidFill>
                  <a:srgbClr val="163470"/>
                </a:solidFill>
              </a:rPr>
              <a:t>"</a:t>
            </a:r>
            <a:endParaRPr kumimoji="0" lang="ru-RU" sz="1050" b="1" i="0" u="none" strike="noStrike" kern="1200" cap="none" spc="0" normalizeH="0" baseline="0" noProof="0" dirty="0">
              <a:ln>
                <a:noFill/>
              </a:ln>
              <a:solidFill>
                <a:srgbClr val="163470"/>
              </a:solidFill>
              <a:effectLst/>
              <a:uLnTx/>
              <a:uFillTx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229040" y="1982286"/>
            <a:ext cx="6627600" cy="3450840"/>
          </a:xfrm>
          <a:prstGeom prst="rect">
            <a:avLst/>
          </a:prstGeom>
          <a:noFill/>
        </p:spPr>
        <p:txBody>
          <a:bodyPr vert="horz" lIns="91438" tIns="45719" rIns="91438" bIns="45719" rtlCol="0" anchor="ctr">
            <a:noAutofit/>
          </a:bodyPr>
          <a:lstStyle>
            <a:defPPr>
              <a:defRPr lang="ru-RU"/>
            </a:defPPr>
            <a:lvl1pPr marL="0" lvl="0" indent="0" algn="just" defTabSz="914400" rtl="0" eaLnBrk="1" latinLnBrk="0" hangingPunct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 sz="1600" kern="1200">
                <a:solidFill>
                  <a:schemeClr val="accent1">
                    <a:lumMod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latin typeface="+mn-lt"/>
              </a:rPr>
              <a:t>База данных предназначена для хранения и накопления информации о результатах исследования ценностных ориентаций подростков в поликультурной среде. География исследования включает Республику Алтай. Значимость представленных данных связана с темой научно- исследовательской работы кафедры педагогики, психологии и социальной работы Горно-Алтайского государственного университета: инновационный потенциал педагогического образования как ресурс формирования и развития общепрофессиональных компетенций в системе высшего профессионального образования. Содержит информацию о диагностике и иерархии жизненных ценностей у подростков; об устойчивости ценностных предпочтений подростков; о динамике развития ценностных предпочтений подростков.</a:t>
            </a:r>
            <a:endParaRPr lang="ru-RU" dirty="0">
              <a:solidFill>
                <a:srgbClr val="163470"/>
              </a:solidFill>
              <a:latin typeface="+mn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08484" y="5145310"/>
            <a:ext cx="4529667" cy="430885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100" dirty="0" smtClean="0">
                <a:solidFill>
                  <a:srgbClr val="163470"/>
                </a:solidFill>
              </a:rPr>
              <a:t>Результаты исследования ценностных ориентаций подростков в поликультурной среде Республики Алтай</a:t>
            </a:r>
            <a:endParaRPr kumimoji="0" lang="ru-RU" sz="1100" i="0" u="none" strike="noStrike" kern="1200" cap="none" spc="0" normalizeH="0" baseline="0" noProof="0" dirty="0">
              <a:ln>
                <a:noFill/>
              </a:ln>
              <a:solidFill>
                <a:srgbClr val="163470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21" name="Picture 2" descr="C:\Users\Наука1.GASU\Desktop\2024620253_page-0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622" y="1546126"/>
            <a:ext cx="254539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1600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06"/>
            <a:ext cx="12192000" cy="6860606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7883912" y="1222825"/>
            <a:ext cx="3960087" cy="307775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defRPr/>
            </a:pPr>
            <a:r>
              <a:rPr lang="ru-RU" sz="1400" b="1" i="1" dirty="0">
                <a:solidFill>
                  <a:srgbClr val="1B4089"/>
                </a:solidFill>
                <a:ea typeface="Verdana" pitchFamily="34" charset="0"/>
              </a:rPr>
              <a:t>Авторы: Г.Ю. Лизунова, И.А. Таскина, Н.М. Заяц</a:t>
            </a:r>
            <a:endParaRPr lang="ru-RU" sz="1400" i="1" dirty="0">
              <a:solidFill>
                <a:srgbClr val="1B4089"/>
              </a:solidFill>
              <a:ea typeface="Verdana" pitchFamily="34" charset="0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620583" y="677323"/>
            <a:ext cx="11141691" cy="3416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>
                <a:solidFill>
                  <a:srgbClr val="163470"/>
                </a:solidFill>
                <a:latin typeface="+mn-lt"/>
              </a:rPr>
              <a:t>Данные исследования социально-психологического здоровья молодежи Республики Алтай</a:t>
            </a:r>
            <a:endParaRPr lang="ru-RU" sz="1800" b="1" dirty="0">
              <a:solidFill>
                <a:srgbClr val="16347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48214" y="6094800"/>
            <a:ext cx="9723863" cy="577079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>
            <a:defPPr>
              <a:defRPr lang="ru-RU"/>
            </a:defPPr>
            <a:lvl1pPr marL="171450" lvl="0" indent="-171450" algn="l" defTabSz="914400" rtl="0" eaLnBrk="1" latinLnBrk="0" hangingPunct="1">
              <a:buClr>
                <a:schemeClr val="accent6">
                  <a:lumMod val="75000"/>
                </a:schemeClr>
              </a:buClr>
              <a:buFont typeface="Wingdings" pitchFamily="2" charset="2"/>
              <a:buChar char="ü"/>
              <a:defRPr sz="9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buClr>
                <a:srgbClr val="70AD47">
                  <a:lumMod val="75000"/>
                </a:srgbClr>
              </a:buClr>
              <a:buNone/>
              <a:defRPr/>
            </a:pPr>
            <a:r>
              <a:rPr lang="ru-RU" sz="1050" b="1" i="0" dirty="0" smtClean="0">
                <a:solidFill>
                  <a:srgbClr val="163470"/>
                </a:solidFill>
              </a:rPr>
              <a:t>Свидетельство </a:t>
            </a:r>
            <a:r>
              <a:rPr lang="ru-RU" sz="1050" b="1" i="0" dirty="0">
                <a:solidFill>
                  <a:srgbClr val="163470"/>
                </a:solidFill>
              </a:rPr>
              <a:t>о государственной регистрации базы данных № 2024621767 Российская Федерация. Данные исследования социально-психологического здоровья молодежи Республики Алтай : № 2024621408 : </a:t>
            </a:r>
            <a:r>
              <a:rPr lang="ru-RU" sz="1050" b="1" i="0" dirty="0" err="1">
                <a:solidFill>
                  <a:srgbClr val="163470"/>
                </a:solidFill>
              </a:rPr>
              <a:t>заявл</a:t>
            </a:r>
            <a:r>
              <a:rPr lang="ru-RU" sz="1050" b="1" i="0" dirty="0">
                <a:solidFill>
                  <a:srgbClr val="163470"/>
                </a:solidFill>
              </a:rPr>
              <a:t>. 15.04.2024 : </a:t>
            </a:r>
            <a:r>
              <a:rPr lang="ru-RU" sz="1050" b="1" i="0" dirty="0" err="1">
                <a:solidFill>
                  <a:srgbClr val="163470"/>
                </a:solidFill>
              </a:rPr>
              <a:t>опубл</a:t>
            </a:r>
            <a:r>
              <a:rPr lang="ru-RU" sz="1050" b="1" i="0" dirty="0">
                <a:solidFill>
                  <a:srgbClr val="163470"/>
                </a:solidFill>
              </a:rPr>
              <a:t>. 22.04.2024 / Г. Ю. Лизунова, И. А. Таскина, Н. М. Заяц ; заявитель федеральное государственное бюджетное образовательное учреждение высшего образования "Горно-Алтайский государственный университет</a:t>
            </a:r>
            <a:r>
              <a:rPr lang="ru-RU" sz="1050" b="1" i="0" dirty="0" smtClean="0">
                <a:solidFill>
                  <a:srgbClr val="163470"/>
                </a:solidFill>
              </a:rPr>
              <a:t>"</a:t>
            </a:r>
            <a:endParaRPr kumimoji="0" lang="ru-RU" sz="1050" b="1" i="0" u="none" strike="noStrike" kern="1200" cap="none" spc="0" normalizeH="0" baseline="0" noProof="0" dirty="0">
              <a:ln>
                <a:noFill/>
              </a:ln>
              <a:solidFill>
                <a:srgbClr val="163470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9800" y="5143350"/>
            <a:ext cx="4529667" cy="430885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ru-RU" sz="1100" dirty="0" smtClean="0">
                <a:solidFill>
                  <a:srgbClr val="163470"/>
                </a:solidFill>
              </a:rPr>
              <a:t>Данные исследования социально-психологического здоровья молодежи Республики Алтай</a:t>
            </a:r>
            <a:endParaRPr kumimoji="0" lang="ru-RU" sz="1100" i="0" u="none" strike="noStrike" kern="1200" cap="none" spc="0" normalizeH="0" baseline="0" noProof="0" dirty="0">
              <a:ln>
                <a:noFill/>
              </a:ln>
              <a:solidFill>
                <a:srgbClr val="163470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14" name="Picture 2" descr="C:\Users\Наука1.GASU\Desktop\2024621767_page-0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000" y="1554898"/>
            <a:ext cx="2545390" cy="36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5229040" y="1982286"/>
            <a:ext cx="6627600" cy="3450840"/>
          </a:xfrm>
          <a:prstGeom prst="rect">
            <a:avLst/>
          </a:prstGeom>
          <a:noFill/>
        </p:spPr>
        <p:txBody>
          <a:bodyPr vert="horz" lIns="91438" tIns="45719" rIns="91438" bIns="45719" rtlCol="0" anchor="ctr">
            <a:noAutofit/>
          </a:bodyPr>
          <a:lstStyle>
            <a:defPPr>
              <a:defRPr lang="ru-RU"/>
            </a:defPPr>
            <a:lvl1pPr marL="0" lvl="0" indent="0" algn="just" defTabSz="914400" rtl="0" eaLnBrk="1" latinLnBrk="0" hangingPunct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 sz="1600" kern="1200">
                <a:solidFill>
                  <a:schemeClr val="accent1">
                    <a:lumMod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latin typeface="+mn-lt"/>
              </a:rPr>
              <a:t>База данных предназначена для хранения и накопления информации о результатах исследования социально-психологического здоровья молодежи Республики Алтай. База данных содержит информацию о показателях социально-психологического здоровья молодежи Республики Алтай: уровень самооценки, уровень конфликтности, уровень тревожности, уровень социальной изолированности; уровень стрессоустойчивости; уровень проявления суицидальных реакций; доминирующее состояние молодых людей; показатели временной перспективы; принадлежность к «группе риска»; интернет-зависимость; глубина переживания одиночества и его виды; уровень толерантности; уровень склонности к экстремально-рискованному поведению; склонность к разным видам экстремизма, формам асоциального поведения.</a:t>
            </a:r>
            <a:endParaRPr lang="ru-RU" dirty="0">
              <a:solidFill>
                <a:srgbClr val="16347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9866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06"/>
            <a:ext cx="12192000" cy="6860606"/>
          </a:xfrm>
          <a:prstGeom prst="rect">
            <a:avLst/>
          </a:prstGeom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620583" y="552674"/>
            <a:ext cx="11141691" cy="5909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>
                <a:solidFill>
                  <a:srgbClr val="163470"/>
                </a:solidFill>
                <a:latin typeface="+mn-lt"/>
              </a:rPr>
              <a:t>Рекогносцировочные испытания фиолетового гибрида картофеля С-239 в условиях высокогорья Горного Алтая </a:t>
            </a:r>
            <a:endParaRPr lang="ru-RU" sz="1800" b="1" dirty="0">
              <a:solidFill>
                <a:srgbClr val="16347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464152" y="1201707"/>
            <a:ext cx="4379848" cy="307775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ru-RU" sz="1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ea typeface="Verdana" pitchFamily="34" charset="0"/>
              </a:rPr>
              <a:t>Авторы:</a:t>
            </a:r>
            <a:r>
              <a:rPr kumimoji="0" lang="ru-RU" sz="1400" b="1" i="1" u="none" strike="noStrike" kern="1200" cap="none" spc="0" normalizeH="0" noProof="0" dirty="0" smtClean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ea typeface="Verdana" pitchFamily="34" charset="0"/>
              </a:rPr>
              <a:t> </a:t>
            </a:r>
            <a:r>
              <a:rPr lang="ru-RU" sz="1400" b="1" i="1" dirty="0">
                <a:solidFill>
                  <a:srgbClr val="1B4089"/>
                </a:solidFill>
              </a:rPr>
              <a:t>Н.А</a:t>
            </a:r>
            <a:r>
              <a:rPr lang="ru-RU" sz="1400" b="1" i="1" dirty="0" smtClean="0">
                <a:solidFill>
                  <a:srgbClr val="1B4089"/>
                </a:solidFill>
              </a:rPr>
              <a:t>. </a:t>
            </a:r>
            <a:r>
              <a:rPr lang="ru-RU" sz="1400" b="1" i="1" dirty="0" err="1" smtClean="0">
                <a:solidFill>
                  <a:srgbClr val="1B4089"/>
                </a:solidFill>
              </a:rPr>
              <a:t>Окашева</a:t>
            </a:r>
            <a:r>
              <a:rPr lang="ru-RU" sz="1400" b="1" i="1" dirty="0" smtClean="0">
                <a:solidFill>
                  <a:srgbClr val="1B4089"/>
                </a:solidFill>
              </a:rPr>
              <a:t>, </a:t>
            </a:r>
            <a:r>
              <a:rPr lang="ru-RU" sz="1400" b="1" i="1" dirty="0">
                <a:solidFill>
                  <a:srgbClr val="1B4089"/>
                </a:solidFill>
              </a:rPr>
              <a:t>О.В</a:t>
            </a:r>
            <a:r>
              <a:rPr lang="ru-RU" sz="1400" b="1" i="1" dirty="0" smtClean="0">
                <a:solidFill>
                  <a:srgbClr val="1B4089"/>
                </a:solidFill>
              </a:rPr>
              <a:t>. Сафонова, </a:t>
            </a:r>
            <a:r>
              <a:rPr lang="ru-RU" sz="1400" b="1" i="1" dirty="0">
                <a:solidFill>
                  <a:srgbClr val="1B4089"/>
                </a:solidFill>
              </a:rPr>
              <a:t>Н.Е. </a:t>
            </a:r>
            <a:r>
              <a:rPr lang="ru-RU" sz="1400" b="1" i="1" dirty="0" smtClean="0">
                <a:solidFill>
                  <a:srgbClr val="1B4089"/>
                </a:solidFill>
              </a:rPr>
              <a:t>Худякова</a:t>
            </a:r>
            <a:endParaRPr kumimoji="0" lang="ru-RU" sz="1400" b="1" i="1" u="none" strike="noStrike" kern="1200" cap="none" spc="0" normalizeH="0" baseline="0" noProof="0" dirty="0">
              <a:ln>
                <a:noFill/>
              </a:ln>
              <a:solidFill>
                <a:srgbClr val="1B4089"/>
              </a:solidFill>
              <a:effectLst/>
              <a:uLnTx/>
              <a:uFillTx/>
              <a:ea typeface="Verdana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48215" y="6094800"/>
            <a:ext cx="9712712" cy="577079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>
            <a:defPPr>
              <a:defRPr lang="ru-RU"/>
            </a:defPPr>
            <a:lvl1pPr marL="171450" lvl="0" indent="-171450" algn="l" defTabSz="914400" rtl="0" eaLnBrk="1" latinLnBrk="0" hangingPunct="1">
              <a:buClr>
                <a:schemeClr val="accent6">
                  <a:lumMod val="75000"/>
                </a:schemeClr>
              </a:buClr>
              <a:buFont typeface="Wingdings" pitchFamily="2" charset="2"/>
              <a:buChar char="ü"/>
              <a:defRPr sz="9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buClr>
                <a:srgbClr val="70AD47">
                  <a:lumMod val="75000"/>
                </a:srgbClr>
              </a:buClr>
              <a:buNone/>
              <a:defRPr/>
            </a:pPr>
            <a:r>
              <a:rPr lang="ru-RU" sz="1050" b="1" i="0" dirty="0">
                <a:solidFill>
                  <a:srgbClr val="163470"/>
                </a:solidFill>
              </a:rPr>
              <a:t>Свидетельство о государственной регистрации базы данных № 2024622765 Российская Федерация. Рекогносцировочные испытания фиолетового гибрида картофеля С-239 в условиях высокогорья Горного Алтая : № 2024622555 : </a:t>
            </a:r>
            <a:r>
              <a:rPr lang="ru-RU" sz="1050" b="1" i="0" dirty="0" err="1">
                <a:solidFill>
                  <a:srgbClr val="163470"/>
                </a:solidFill>
              </a:rPr>
              <a:t>заявл</a:t>
            </a:r>
            <a:r>
              <a:rPr lang="ru-RU" sz="1050" b="1" i="0" dirty="0">
                <a:solidFill>
                  <a:srgbClr val="163470"/>
                </a:solidFill>
              </a:rPr>
              <a:t>. 17.06.2024 : </a:t>
            </a:r>
            <a:r>
              <a:rPr lang="ru-RU" sz="1050" b="1" i="0" dirty="0" err="1">
                <a:solidFill>
                  <a:srgbClr val="163470"/>
                </a:solidFill>
              </a:rPr>
              <a:t>опубл</a:t>
            </a:r>
            <a:r>
              <a:rPr lang="ru-RU" sz="1050" b="1" i="0" dirty="0">
                <a:solidFill>
                  <a:srgbClr val="163470"/>
                </a:solidFill>
              </a:rPr>
              <a:t>. 26.06.2024 / Н. А. </a:t>
            </a:r>
            <a:r>
              <a:rPr lang="ru-RU" sz="1050" b="1" i="0" dirty="0" err="1">
                <a:solidFill>
                  <a:srgbClr val="163470"/>
                </a:solidFill>
              </a:rPr>
              <a:t>Окашева</a:t>
            </a:r>
            <a:r>
              <a:rPr lang="ru-RU" sz="1050" b="1" i="0" dirty="0">
                <a:solidFill>
                  <a:srgbClr val="163470"/>
                </a:solidFill>
              </a:rPr>
              <a:t>, О. В. Сафонова, Н. Е. Худякова ; заявитель Федеральное государственное бюджетное образовательное учреждение высшего образования «Горно-Алтайский государственный университет</a:t>
            </a:r>
            <a:r>
              <a:rPr lang="ru-RU" sz="1050" b="1" i="0" dirty="0" smtClean="0">
                <a:solidFill>
                  <a:srgbClr val="163470"/>
                </a:solidFill>
              </a:rPr>
              <a:t>»</a:t>
            </a:r>
            <a:endParaRPr kumimoji="0" lang="ru-RU" sz="1050" b="1" i="0" u="none" strike="noStrike" kern="1200" cap="none" spc="0" normalizeH="0" baseline="0" noProof="0" dirty="0">
              <a:ln>
                <a:noFill/>
              </a:ln>
              <a:solidFill>
                <a:srgbClr val="163470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9800" y="5145310"/>
            <a:ext cx="4529667" cy="430885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ru-RU" sz="1100" dirty="0">
                <a:solidFill>
                  <a:srgbClr val="163470"/>
                </a:solidFill>
              </a:rPr>
              <a:t>Рекогносцировочные испытания фиолетового гибрида картофеля С-239 в условиях высокогорья Горного Алтая </a:t>
            </a:r>
            <a:endParaRPr kumimoji="0" lang="ru-RU" sz="1100" i="0" u="none" strike="noStrike" kern="1200" cap="none" spc="0" normalizeH="0" baseline="0" noProof="0" dirty="0">
              <a:ln>
                <a:noFill/>
              </a:ln>
              <a:solidFill>
                <a:srgbClr val="163470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496" y="1610653"/>
            <a:ext cx="2551402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5229040" y="2004588"/>
            <a:ext cx="6627600" cy="3450840"/>
          </a:xfrm>
          <a:prstGeom prst="rect">
            <a:avLst/>
          </a:prstGeom>
          <a:noFill/>
        </p:spPr>
        <p:txBody>
          <a:bodyPr vert="horz" lIns="91438" tIns="45719" rIns="91438" bIns="45719" rtlCol="0" anchor="ctr">
            <a:noAutofit/>
          </a:bodyPr>
          <a:lstStyle>
            <a:defPPr>
              <a:defRPr lang="ru-RU"/>
            </a:defPPr>
            <a:lvl1pPr marL="0" lvl="0" indent="0" algn="just" defTabSz="914400" rtl="0" eaLnBrk="1" latinLnBrk="0" hangingPunct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 sz="1600" kern="1200">
                <a:solidFill>
                  <a:schemeClr val="accent1">
                    <a:lumMod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latin typeface="+mn-lt"/>
              </a:rPr>
              <a:t>База данных </a:t>
            </a:r>
            <a:r>
              <a:rPr lang="ru-RU" dirty="0" smtClean="0">
                <a:latin typeface="+mn-lt"/>
              </a:rPr>
              <a:t>предназначена </a:t>
            </a:r>
            <a:r>
              <a:rPr lang="ru-RU" dirty="0">
                <a:latin typeface="+mn-lt"/>
              </a:rPr>
              <a:t>для хранения информации о параметрах изменчивости </a:t>
            </a:r>
            <a:r>
              <a:rPr lang="ru-RU" dirty="0" err="1">
                <a:latin typeface="+mn-lt"/>
              </a:rPr>
              <a:t>биоморфологических</a:t>
            </a:r>
            <a:r>
              <a:rPr lang="ru-RU" dirty="0">
                <a:latin typeface="+mn-lt"/>
              </a:rPr>
              <a:t> признаков гибридов картофеля в условиях Алтая. Имеет прикладное значение для исследований влияния агроклиматических факторов на формирование морфологических признаков </a:t>
            </a:r>
            <a:r>
              <a:rPr lang="ru-RU" dirty="0" smtClean="0">
                <a:latin typeface="+mn-lt"/>
              </a:rPr>
              <a:t>растений и обеспечивает </a:t>
            </a:r>
            <a:r>
              <a:rPr lang="ru-RU" dirty="0">
                <a:latin typeface="+mn-lt"/>
              </a:rPr>
              <a:t>накопление и хранение данных о параметрах изменчивости продуктивности, высоты и других признаков растений. Оценка полученных данных по качественным и количественным параметрам цветного сорта С-239 в условиях высокогорья Горного Алтая позволит селекционерам использовать данный сорт С-239 при подборе родительских форм для получения нового сорта с высокими показателями продуктивности и урожайности, местному населению для дальнейшего возделывания в регионе. </a:t>
            </a:r>
            <a:r>
              <a:rPr lang="ru-RU" dirty="0" smtClean="0">
                <a:latin typeface="+mn-lt"/>
              </a:rPr>
              <a:t>Исследования </a:t>
            </a:r>
            <a:r>
              <a:rPr lang="ru-RU" dirty="0">
                <a:latin typeface="+mn-lt"/>
              </a:rPr>
              <a:t>морфологической изменчивости позволяют выявить закономерности формирования различных признаков и свойств видов в зависимости от меняющейся климатической и экологической обстановки. </a:t>
            </a:r>
            <a:endParaRPr lang="ru-RU" dirty="0">
              <a:solidFill>
                <a:srgbClr val="16347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44506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06"/>
            <a:ext cx="12192000" cy="6860606"/>
          </a:xfrm>
          <a:prstGeom prst="rect">
            <a:avLst/>
          </a:prstGeom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620583" y="552674"/>
            <a:ext cx="11141691" cy="5909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>
                <a:solidFill>
                  <a:srgbClr val="163470"/>
                </a:solidFill>
                <a:latin typeface="+mn-lt"/>
              </a:rPr>
              <a:t>Программа сбора и сохранения информации от трёхуровневого датчика низкочастотных акустических сигналов </a:t>
            </a:r>
            <a:endParaRPr lang="ru-RU" sz="1800" b="1" dirty="0">
              <a:solidFill>
                <a:srgbClr val="16347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464152" y="1190556"/>
            <a:ext cx="4379848" cy="307775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ru-RU" sz="1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ea typeface="Verdana" pitchFamily="34" charset="0"/>
              </a:rPr>
              <a:t>Авторы:</a:t>
            </a:r>
            <a:r>
              <a:rPr kumimoji="0" lang="ru-RU" sz="1400" b="1" i="1" u="none" strike="noStrike" kern="1200" cap="none" spc="0" normalizeH="0" noProof="0" dirty="0" smtClean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ea typeface="Verdana" pitchFamily="34" charset="0"/>
              </a:rPr>
              <a:t> </a:t>
            </a:r>
            <a:r>
              <a:rPr lang="ru-RU" sz="1400" b="1" i="1" dirty="0">
                <a:solidFill>
                  <a:srgbClr val="1B4089"/>
                </a:solidFill>
              </a:rPr>
              <a:t>И.Н</a:t>
            </a:r>
            <a:r>
              <a:rPr lang="ru-RU" sz="1400" b="1" i="1" dirty="0" smtClean="0">
                <a:solidFill>
                  <a:srgbClr val="1B4089"/>
                </a:solidFill>
              </a:rPr>
              <a:t>. Фролов, </a:t>
            </a:r>
            <a:r>
              <a:rPr lang="ru-RU" sz="1400" b="1" i="1" dirty="0">
                <a:solidFill>
                  <a:srgbClr val="1B4089"/>
                </a:solidFill>
              </a:rPr>
              <a:t>Н.Г</a:t>
            </a:r>
            <a:r>
              <a:rPr lang="ru-RU" sz="1400" b="1" i="1" dirty="0" smtClean="0">
                <a:solidFill>
                  <a:srgbClr val="1B4089"/>
                </a:solidFill>
              </a:rPr>
              <a:t>. Кудрявцев, </a:t>
            </a:r>
            <a:r>
              <a:rPr lang="ru-RU" sz="1400" b="1" i="1" dirty="0">
                <a:solidFill>
                  <a:srgbClr val="1B4089"/>
                </a:solidFill>
              </a:rPr>
              <a:t>В.Ю. </a:t>
            </a:r>
            <a:r>
              <a:rPr lang="ru-RU" sz="1400" b="1" i="1" dirty="0" smtClean="0">
                <a:solidFill>
                  <a:srgbClr val="1B4089"/>
                </a:solidFill>
              </a:rPr>
              <a:t>Сафонова</a:t>
            </a:r>
            <a:endParaRPr kumimoji="0" lang="ru-RU" sz="1400" b="1" i="1" u="none" strike="noStrike" kern="1200" cap="none" spc="0" normalizeH="0" baseline="0" noProof="0" dirty="0">
              <a:ln>
                <a:noFill/>
              </a:ln>
              <a:solidFill>
                <a:srgbClr val="1B4089"/>
              </a:solidFill>
              <a:effectLst/>
              <a:uLnTx/>
              <a:uFillTx/>
              <a:ea typeface="Verdana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37062" y="6094800"/>
            <a:ext cx="9712713" cy="738662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>
            <a:defPPr>
              <a:defRPr lang="ru-RU"/>
            </a:defPPr>
            <a:lvl1pPr marL="171450" lvl="0" indent="-171450" algn="l" defTabSz="914400" rtl="0" eaLnBrk="1" latinLnBrk="0" hangingPunct="1">
              <a:buClr>
                <a:schemeClr val="accent6">
                  <a:lumMod val="75000"/>
                </a:schemeClr>
              </a:buClr>
              <a:buFont typeface="Wingdings" pitchFamily="2" charset="2"/>
              <a:buChar char="ü"/>
              <a:defRPr sz="9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buClr>
                <a:srgbClr val="70AD47">
                  <a:lumMod val="75000"/>
                </a:srgbClr>
              </a:buClr>
              <a:buNone/>
              <a:defRPr/>
            </a:pPr>
            <a:r>
              <a:rPr lang="ru-RU" sz="1050" b="1" i="0" dirty="0">
                <a:solidFill>
                  <a:srgbClr val="163470"/>
                </a:solidFill>
              </a:rPr>
              <a:t>Свидетельство о государственной регистрации программы для ЭВМ № 2024687093 Российская Федерация. «Программа сбора и сохранения информации от трёхуровневого датчика низкочастотных акустических сигналов» : № 2024686561 : </a:t>
            </a:r>
            <a:r>
              <a:rPr lang="ru-RU" sz="1050" b="1" i="0" dirty="0" err="1">
                <a:solidFill>
                  <a:srgbClr val="163470"/>
                </a:solidFill>
              </a:rPr>
              <a:t>заявл</a:t>
            </a:r>
            <a:r>
              <a:rPr lang="ru-RU" sz="1050" b="1" i="0" dirty="0">
                <a:solidFill>
                  <a:srgbClr val="163470"/>
                </a:solidFill>
              </a:rPr>
              <a:t>. 05.11.2024 : </a:t>
            </a:r>
            <a:r>
              <a:rPr lang="ru-RU" sz="1050" b="1" i="0" dirty="0" err="1">
                <a:solidFill>
                  <a:srgbClr val="163470"/>
                </a:solidFill>
              </a:rPr>
              <a:t>опубл</a:t>
            </a:r>
            <a:r>
              <a:rPr lang="ru-RU" sz="1050" b="1" i="0" dirty="0">
                <a:solidFill>
                  <a:srgbClr val="163470"/>
                </a:solidFill>
              </a:rPr>
              <a:t>. 14.11.2024 / И. Н. Фролов, Н. Г. Кудрявцев, В. Ю. Сафонова ; заявитель Федеральное государственное бюджетное образовательное учреждение высшего образования «Горно-Алтайский государственный университет</a:t>
            </a:r>
            <a:r>
              <a:rPr lang="ru-RU" sz="1050" b="1" i="0" dirty="0" smtClean="0">
                <a:solidFill>
                  <a:srgbClr val="163470"/>
                </a:solidFill>
              </a:rPr>
              <a:t>»</a:t>
            </a:r>
            <a:endParaRPr kumimoji="0" lang="ru-RU" sz="1050" b="1" i="0" u="none" strike="noStrike" kern="1200" cap="none" spc="0" normalizeH="0" baseline="0" noProof="0" dirty="0">
              <a:ln>
                <a:noFill/>
              </a:ln>
              <a:solidFill>
                <a:srgbClr val="163470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19800" y="5145310"/>
            <a:ext cx="4529667" cy="430885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ru-RU" sz="1100" dirty="0">
                <a:solidFill>
                  <a:srgbClr val="163470"/>
                </a:solidFill>
              </a:rPr>
              <a:t>Программа сбора и сохранения информации от трёхуровневого датчика низкочастотных акустических сигналов</a:t>
            </a:r>
            <a:endParaRPr kumimoji="0" lang="ru-RU" sz="1100" i="0" u="none" strike="noStrike" kern="1200" cap="none" spc="0" normalizeH="0" baseline="0" noProof="0" dirty="0">
              <a:ln>
                <a:noFill/>
              </a:ln>
              <a:solidFill>
                <a:srgbClr val="163470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000" y="1590327"/>
            <a:ext cx="2557009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5229040" y="1982286"/>
            <a:ext cx="6627600" cy="3450840"/>
          </a:xfrm>
          <a:prstGeom prst="rect">
            <a:avLst/>
          </a:prstGeom>
          <a:noFill/>
        </p:spPr>
        <p:txBody>
          <a:bodyPr vert="horz" lIns="91438" tIns="45719" rIns="91438" bIns="45719" rtlCol="0" anchor="ctr">
            <a:noAutofit/>
          </a:bodyPr>
          <a:lstStyle>
            <a:defPPr>
              <a:defRPr lang="ru-RU"/>
            </a:defPPr>
            <a:lvl1pPr marL="0" lvl="0" indent="0" algn="just" defTabSz="914400" rtl="0" eaLnBrk="1" latinLnBrk="0" hangingPunct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 sz="1600" kern="1200">
                <a:solidFill>
                  <a:schemeClr val="accent1">
                    <a:lumMod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latin typeface="+mn-lt"/>
              </a:rPr>
              <a:t>Программа представляет собой реализацию скоростного </a:t>
            </a:r>
            <a:r>
              <a:rPr lang="ru-RU" dirty="0" err="1">
                <a:latin typeface="+mn-lt"/>
              </a:rPr>
              <a:t>логгирования</a:t>
            </a:r>
            <a:r>
              <a:rPr lang="ru-RU" dirty="0">
                <a:latin typeface="+mn-lt"/>
              </a:rPr>
              <a:t> данных с нескольких сенсоров. Программа может использоваться на микроконтроллерах ESP32 для синхронного сохранения получаемых значений с трех различных датчиков. Также присутствует возможность синхронизации времени производимых измерений. Функциональные возможности программы: программа выполняет синхронизацию внутренних часов по двум источникам - GPS и часы реального времени DS3231. Сбор данных с сенсоров осуществляется одновременно в два потока на разных ядрах микроконтроллера. Реализована работа с микрофонным датчиком MEMS по шине I2S, высокоточным датчиком давления DPS368 (шина I2C) и, дополнительно, любым сенсором, подключаемым на контакты внутреннего АЦП микроконтроллера. Сохранение данных производится по UART на </a:t>
            </a:r>
            <a:r>
              <a:rPr lang="ru-RU" dirty="0" err="1">
                <a:latin typeface="+mn-lt"/>
              </a:rPr>
              <a:t>microSD</a:t>
            </a:r>
            <a:r>
              <a:rPr lang="ru-RU" dirty="0">
                <a:latin typeface="+mn-lt"/>
              </a:rPr>
              <a:t> карту памяти.</a:t>
            </a:r>
            <a:endParaRPr lang="ru-RU" dirty="0">
              <a:solidFill>
                <a:srgbClr val="16347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70920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06"/>
            <a:ext cx="12192000" cy="6860606"/>
          </a:xfrm>
          <a:prstGeom prst="rect">
            <a:avLst/>
          </a:prstGeom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620583" y="552674"/>
            <a:ext cx="11141691" cy="5909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>
                <a:solidFill>
                  <a:srgbClr val="163470"/>
                </a:solidFill>
                <a:latin typeface="+mn-lt"/>
              </a:rPr>
              <a:t>Результаты возделывания фиолетового гибрида картофеля С-282 по агрономическим признакам в Горном Алтае</a:t>
            </a:r>
            <a:endParaRPr lang="ru-RU" sz="1800" b="1" dirty="0">
              <a:solidFill>
                <a:srgbClr val="16347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48214" y="6094800"/>
            <a:ext cx="9701561" cy="577079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>
            <a:defPPr>
              <a:defRPr lang="ru-RU"/>
            </a:defPPr>
            <a:lvl1pPr marL="171450" lvl="0" indent="-171450" algn="l" defTabSz="914400" rtl="0" eaLnBrk="1" latinLnBrk="0" hangingPunct="1">
              <a:buClr>
                <a:schemeClr val="accent6">
                  <a:lumMod val="75000"/>
                </a:schemeClr>
              </a:buClr>
              <a:buFont typeface="Wingdings" pitchFamily="2" charset="2"/>
              <a:buChar char="ü"/>
              <a:defRPr sz="9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buClr>
                <a:srgbClr val="70AD47">
                  <a:lumMod val="75000"/>
                </a:srgbClr>
              </a:buClr>
              <a:buNone/>
              <a:defRPr/>
            </a:pPr>
            <a:r>
              <a:rPr lang="ru-RU" sz="1050" b="1" i="0" dirty="0">
                <a:solidFill>
                  <a:srgbClr val="163470"/>
                </a:solidFill>
              </a:rPr>
              <a:t>Свидетельство о государственной регистрации базы данных № 2024625215 Российская Федерация. «Результаты возделывания фиолетового гибрида картофеля С-282 по агрономическим признакам в Горном Алтае» : № 2024625052 : </a:t>
            </a:r>
            <a:r>
              <a:rPr lang="ru-RU" sz="1050" b="1" i="0" dirty="0" err="1">
                <a:solidFill>
                  <a:srgbClr val="163470"/>
                </a:solidFill>
              </a:rPr>
              <a:t>заявл</a:t>
            </a:r>
            <a:r>
              <a:rPr lang="ru-RU" sz="1050" b="1" i="0" dirty="0">
                <a:solidFill>
                  <a:srgbClr val="163470"/>
                </a:solidFill>
              </a:rPr>
              <a:t>. 05.11.2024 : </a:t>
            </a:r>
            <a:r>
              <a:rPr lang="ru-RU" sz="1050" b="1" i="0" dirty="0" err="1">
                <a:solidFill>
                  <a:srgbClr val="163470"/>
                </a:solidFill>
              </a:rPr>
              <a:t>опубл</a:t>
            </a:r>
            <a:r>
              <a:rPr lang="ru-RU" sz="1050" b="1" i="0" dirty="0">
                <a:solidFill>
                  <a:srgbClr val="163470"/>
                </a:solidFill>
              </a:rPr>
              <a:t>. 15.11.2024 / H. А. </a:t>
            </a:r>
            <a:r>
              <a:rPr lang="ru-RU" sz="1050" b="1" i="0" dirty="0" err="1">
                <a:solidFill>
                  <a:srgbClr val="163470"/>
                </a:solidFill>
              </a:rPr>
              <a:t>Окашева</a:t>
            </a:r>
            <a:r>
              <a:rPr lang="ru-RU" sz="1050" b="1" i="0" dirty="0">
                <a:solidFill>
                  <a:srgbClr val="163470"/>
                </a:solidFill>
              </a:rPr>
              <a:t>, О. В. Сафонова, О. П. </a:t>
            </a:r>
            <a:r>
              <a:rPr lang="ru-RU" sz="1050" b="1" i="0" dirty="0" err="1">
                <a:solidFill>
                  <a:srgbClr val="163470"/>
                </a:solidFill>
              </a:rPr>
              <a:t>Вознийчук</a:t>
            </a:r>
            <a:r>
              <a:rPr lang="ru-RU" sz="1050" b="1" i="0" dirty="0">
                <a:solidFill>
                  <a:srgbClr val="163470"/>
                </a:solidFill>
              </a:rPr>
              <a:t> ; заявитель Федеральное государственное бюджетное образовательное учреждение высшего образования «Горно-Алтайский государственный университет</a:t>
            </a:r>
            <a:r>
              <a:rPr lang="ru-RU" sz="1050" b="1" i="0" dirty="0" smtClean="0">
                <a:solidFill>
                  <a:srgbClr val="163470"/>
                </a:solidFill>
              </a:rPr>
              <a:t>»</a:t>
            </a:r>
            <a:endParaRPr kumimoji="0" lang="ru-RU" sz="1050" b="1" i="0" u="none" strike="noStrike" kern="1200" cap="none" spc="0" normalizeH="0" baseline="0" noProof="0" dirty="0">
              <a:ln>
                <a:noFill/>
              </a:ln>
              <a:solidFill>
                <a:srgbClr val="163470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9800" y="5145310"/>
            <a:ext cx="4529667" cy="430885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ru-RU" sz="1100" dirty="0">
                <a:solidFill>
                  <a:srgbClr val="163470"/>
                </a:solidFill>
              </a:rPr>
              <a:t>Результаты возделывания фиолетового гибрида картофеля С-282 по агрономическим признакам в Горном Алтае</a:t>
            </a:r>
            <a:endParaRPr kumimoji="0" lang="ru-RU" sz="1100" i="0" u="none" strike="noStrike" kern="1200" cap="none" spc="0" normalizeH="0" baseline="0" noProof="0" dirty="0">
              <a:ln>
                <a:noFill/>
              </a:ln>
              <a:solidFill>
                <a:srgbClr val="163470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000" y="1590327"/>
            <a:ext cx="2554658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Прямоугольник 18"/>
          <p:cNvSpPr/>
          <p:nvPr/>
        </p:nvSpPr>
        <p:spPr>
          <a:xfrm>
            <a:off x="7320136" y="1190556"/>
            <a:ext cx="4523864" cy="307775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ru-RU" sz="1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ea typeface="Verdana" pitchFamily="34" charset="0"/>
              </a:rPr>
              <a:t>Авторы:</a:t>
            </a:r>
            <a:r>
              <a:rPr kumimoji="0" lang="ru-RU" sz="1400" b="1" i="1" u="none" strike="noStrike" kern="1200" cap="none" spc="0" normalizeH="0" noProof="0" dirty="0" smtClean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ea typeface="Verdana" pitchFamily="34" charset="0"/>
              </a:rPr>
              <a:t> </a:t>
            </a:r>
            <a:r>
              <a:rPr lang="ru-RU" sz="1400" b="1" i="1" dirty="0">
                <a:solidFill>
                  <a:srgbClr val="1B4089"/>
                </a:solidFill>
              </a:rPr>
              <a:t>Н.А</a:t>
            </a:r>
            <a:r>
              <a:rPr lang="ru-RU" sz="1400" b="1" i="1" dirty="0" smtClean="0">
                <a:solidFill>
                  <a:srgbClr val="1B4089"/>
                </a:solidFill>
              </a:rPr>
              <a:t>. </a:t>
            </a:r>
            <a:r>
              <a:rPr lang="ru-RU" sz="1400" b="1" i="1" dirty="0" err="1" smtClean="0">
                <a:solidFill>
                  <a:srgbClr val="1B4089"/>
                </a:solidFill>
              </a:rPr>
              <a:t>Окашева</a:t>
            </a:r>
            <a:r>
              <a:rPr lang="ru-RU" sz="1400" b="1" i="1" dirty="0" smtClean="0">
                <a:solidFill>
                  <a:srgbClr val="1B4089"/>
                </a:solidFill>
              </a:rPr>
              <a:t>, </a:t>
            </a:r>
            <a:r>
              <a:rPr lang="ru-RU" sz="1400" b="1" i="1" dirty="0">
                <a:solidFill>
                  <a:srgbClr val="1B4089"/>
                </a:solidFill>
              </a:rPr>
              <a:t>О.В</a:t>
            </a:r>
            <a:r>
              <a:rPr lang="ru-RU" sz="1400" b="1" i="1" dirty="0" smtClean="0">
                <a:solidFill>
                  <a:srgbClr val="1B4089"/>
                </a:solidFill>
              </a:rPr>
              <a:t>. Сафонова, О.П. </a:t>
            </a:r>
            <a:r>
              <a:rPr lang="ru-RU" sz="1400" b="1" i="1" dirty="0" err="1" smtClean="0">
                <a:solidFill>
                  <a:srgbClr val="1B4089"/>
                </a:solidFill>
              </a:rPr>
              <a:t>Вознийчук</a:t>
            </a:r>
            <a:endParaRPr kumimoji="0" lang="ru-RU" sz="1400" b="1" i="1" u="none" strike="noStrike" kern="1200" cap="none" spc="0" normalizeH="0" baseline="0" noProof="0" dirty="0">
              <a:ln>
                <a:noFill/>
              </a:ln>
              <a:solidFill>
                <a:srgbClr val="1B4089"/>
              </a:solidFill>
              <a:effectLst/>
              <a:uLnTx/>
              <a:uFillTx/>
              <a:ea typeface="Verdana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229040" y="1982286"/>
            <a:ext cx="6627600" cy="3450840"/>
          </a:xfrm>
          <a:prstGeom prst="rect">
            <a:avLst/>
          </a:prstGeom>
          <a:noFill/>
        </p:spPr>
        <p:txBody>
          <a:bodyPr vert="horz" lIns="91438" tIns="45719" rIns="91438" bIns="45719" rtlCol="0" anchor="ctr">
            <a:noAutofit/>
          </a:bodyPr>
          <a:lstStyle>
            <a:defPPr>
              <a:defRPr lang="ru-RU"/>
            </a:defPPr>
            <a:lvl1pPr marL="0" lvl="0" indent="0" algn="just" defTabSz="914400" rtl="0" eaLnBrk="1" latinLnBrk="0" hangingPunct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 sz="1600" kern="1200">
                <a:solidFill>
                  <a:schemeClr val="accent1">
                    <a:lumMod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latin typeface="+mn-lt"/>
              </a:rPr>
              <a:t>База данных предназначена для хранения информации о результатах возделывания фиолетового гибрида картофеля С-282 по агрономическим признакам в Горном Алтае. Изучение результатов возделывания фиолетового гибрида картофеля С-282 по агрономическим признакам в Горном Алтае позволило оценить потенциал этого нового гибрида картофеля для сельского хозяйства Республики Алтай. В результате изучения полевой и лабораторной оценки фиолетового гибрида картофеля С-282 определены оптимальные условия возделывания. Изучение базы данных по перспективности возделывания фиолетового гибрида картофеля С-282 может способствовать развитию сельского хозяйства региона, путей повышения качества картофеля, увеличения урожайности и увеличения доходов от продажи продукции. </a:t>
            </a:r>
            <a:endParaRPr lang="ru-RU" dirty="0">
              <a:solidFill>
                <a:srgbClr val="16347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07055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06"/>
            <a:ext cx="12192000" cy="6860606"/>
          </a:xfrm>
          <a:prstGeom prst="rect">
            <a:avLst/>
          </a:prstGeom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620583" y="677323"/>
            <a:ext cx="11141691" cy="3416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>
                <a:solidFill>
                  <a:srgbClr val="163470"/>
                </a:solidFill>
                <a:latin typeface="+mn-lt"/>
              </a:rPr>
              <a:t>Электронные учебные курсы Горно-Алтайского государственного университета</a:t>
            </a:r>
            <a:endParaRPr lang="ru-RU" sz="1800" b="1" dirty="0">
              <a:solidFill>
                <a:srgbClr val="16347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600" y="6356358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6F39FA-1456-4AEA-A082-130B38B49F0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182677" y="1190556"/>
            <a:ext cx="3673963" cy="307775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1" u="none" strike="noStrike" kern="1200" cap="none" spc="0" normalizeH="0" baseline="0" noProof="0" dirty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latin typeface="Calibri"/>
                <a:ea typeface="Verdana" pitchFamily="34" charset="0"/>
                <a:cs typeface="+mn-cs"/>
              </a:rPr>
              <a:t>Авторы</a:t>
            </a:r>
            <a:r>
              <a:rPr kumimoji="0" lang="ru-RU" sz="1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latin typeface="Calibri"/>
                <a:ea typeface="Verdana" pitchFamily="34" charset="0"/>
                <a:cs typeface="+mn-cs"/>
              </a:rPr>
              <a:t>:</a:t>
            </a:r>
            <a:r>
              <a:rPr kumimoji="0" lang="ru-RU" sz="1400" b="1" i="1" u="none" strike="noStrike" kern="1200" cap="none" spc="0" normalizeH="0" noProof="0" dirty="0" smtClean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latin typeface="Calibri"/>
                <a:ea typeface="Verdana" pitchFamily="34" charset="0"/>
                <a:cs typeface="+mn-cs"/>
              </a:rPr>
              <a:t> Д.В. Сафронов, Н.В. </a:t>
            </a:r>
            <a:r>
              <a:rPr kumimoji="0" lang="ru-RU" sz="1400" b="1" i="1" u="none" strike="noStrike" kern="1200" cap="none" spc="0" normalizeH="0" noProof="0" dirty="0" err="1" smtClean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latin typeface="Calibri"/>
                <a:ea typeface="Verdana" pitchFamily="34" charset="0"/>
                <a:cs typeface="+mn-cs"/>
              </a:rPr>
              <a:t>Жерновникова</a:t>
            </a:r>
            <a:endParaRPr kumimoji="0" lang="ru-RU" sz="1400" b="0" i="1" u="none" strike="noStrike" kern="1200" cap="none" spc="0" normalizeH="0" baseline="0" noProof="0" dirty="0">
              <a:ln>
                <a:noFill/>
              </a:ln>
              <a:solidFill>
                <a:srgbClr val="1B4089"/>
              </a:solidFill>
              <a:effectLst/>
              <a:uLnTx/>
              <a:uFillTx/>
              <a:latin typeface="Calibri"/>
              <a:ea typeface="Verdana" pitchFamily="34" charset="0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4782" y="4979544"/>
            <a:ext cx="4529667" cy="600162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6347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Свидетельство о государственной регистрации базы данных «Электронные учебные курсы Горно-Алтайского государственного университета</a:t>
            </a:r>
            <a:endParaRPr kumimoji="0" lang="ru-RU" sz="1100" b="1" i="0" u="none" strike="noStrike" kern="1200" cap="none" spc="0" normalizeH="0" baseline="0" noProof="0" dirty="0">
              <a:ln>
                <a:noFill/>
              </a:ln>
              <a:solidFill>
                <a:srgbClr val="16347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3" name="Picture 2" descr="C:\Users\MEN\Downloads\WhatsApp Image 2024-12-04 at 16.40.52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000" y="1566049"/>
            <a:ext cx="2451341" cy="34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037063" y="6094800"/>
            <a:ext cx="9712714" cy="592468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>
            <a:defPPr>
              <a:defRPr lang="ru-RU"/>
            </a:defPPr>
            <a:lvl1pPr marL="171450" lvl="0" indent="-171450" algn="l" defTabSz="914400" rtl="0" eaLnBrk="1" latinLnBrk="0" hangingPunct="1">
              <a:buClr>
                <a:schemeClr val="accent6">
                  <a:lumMod val="75000"/>
                </a:schemeClr>
              </a:buClr>
              <a:buFont typeface="Wingdings" pitchFamily="2" charset="2"/>
              <a:buChar char="ü"/>
              <a:defRPr sz="9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1050" b="1" i="0" dirty="0" smtClean="0">
                <a:solidFill>
                  <a:srgbClr val="163470"/>
                </a:solidFill>
              </a:rPr>
              <a:t>Свидетельство </a:t>
            </a:r>
            <a:r>
              <a:rPr lang="ru-RU" sz="1050" b="1" i="0" dirty="0">
                <a:solidFill>
                  <a:srgbClr val="163470"/>
                </a:solidFill>
              </a:rPr>
              <a:t>о государственной регистрации базы данных № 2024625340</a:t>
            </a:r>
            <a:r>
              <a:rPr lang="ru-RU" sz="1050" b="1" i="0" dirty="0" smtClean="0">
                <a:solidFill>
                  <a:srgbClr val="163470"/>
                </a:solidFill>
              </a:rPr>
              <a:t> </a:t>
            </a:r>
            <a:r>
              <a:rPr lang="ru-RU" sz="1050" b="1" i="0" dirty="0">
                <a:solidFill>
                  <a:srgbClr val="163470"/>
                </a:solidFill>
              </a:rPr>
              <a:t>Российская Федерация. Электронные учебные курсы Горно-Алтайского государственного университета</a:t>
            </a:r>
            <a:r>
              <a:rPr lang="ru-RU" sz="1050" b="1" i="0" dirty="0" smtClean="0">
                <a:solidFill>
                  <a:srgbClr val="163470"/>
                </a:solidFill>
              </a:rPr>
              <a:t> </a:t>
            </a:r>
            <a:r>
              <a:rPr lang="ru-RU" sz="1050" b="1" i="0" dirty="0">
                <a:solidFill>
                  <a:srgbClr val="163470"/>
                </a:solidFill>
              </a:rPr>
              <a:t>: № 2024624883</a:t>
            </a:r>
            <a:r>
              <a:rPr lang="ru-RU" sz="1050" b="1" i="0" dirty="0" smtClean="0">
                <a:solidFill>
                  <a:srgbClr val="163470"/>
                </a:solidFill>
              </a:rPr>
              <a:t> </a:t>
            </a:r>
            <a:r>
              <a:rPr lang="ru-RU" sz="1050" b="1" i="0" dirty="0">
                <a:solidFill>
                  <a:srgbClr val="163470"/>
                </a:solidFill>
              </a:rPr>
              <a:t>: </a:t>
            </a:r>
            <a:r>
              <a:rPr lang="ru-RU" sz="1050" b="1" i="0" dirty="0" err="1">
                <a:solidFill>
                  <a:srgbClr val="163470"/>
                </a:solidFill>
              </a:rPr>
              <a:t>заявл</a:t>
            </a:r>
            <a:r>
              <a:rPr lang="ru-RU" sz="1050" b="1" i="0" dirty="0">
                <a:solidFill>
                  <a:srgbClr val="163470"/>
                </a:solidFill>
              </a:rPr>
              <a:t>. </a:t>
            </a:r>
            <a:r>
              <a:rPr lang="ru-RU" sz="1050" b="1" i="0" dirty="0" smtClean="0">
                <a:solidFill>
                  <a:srgbClr val="163470"/>
                </a:solidFill>
              </a:rPr>
              <a:t>01.11.2024 </a:t>
            </a:r>
            <a:r>
              <a:rPr lang="ru-RU" sz="1050" b="1" i="0" dirty="0">
                <a:solidFill>
                  <a:srgbClr val="163470"/>
                </a:solidFill>
              </a:rPr>
              <a:t>: </a:t>
            </a:r>
            <a:r>
              <a:rPr lang="ru-RU" sz="1050" b="1" i="0" dirty="0" err="1">
                <a:solidFill>
                  <a:srgbClr val="163470"/>
                </a:solidFill>
              </a:rPr>
              <a:t>опубл</a:t>
            </a:r>
            <a:r>
              <a:rPr lang="ru-RU" sz="1050" b="1" i="0" dirty="0">
                <a:solidFill>
                  <a:srgbClr val="163470"/>
                </a:solidFill>
              </a:rPr>
              <a:t>. </a:t>
            </a:r>
            <a:r>
              <a:rPr lang="ru-RU" sz="1050" b="1" i="0" dirty="0" smtClean="0">
                <a:solidFill>
                  <a:srgbClr val="163470"/>
                </a:solidFill>
              </a:rPr>
              <a:t>20.11.2024 </a:t>
            </a:r>
            <a:r>
              <a:rPr lang="ru-RU" sz="1050" b="1" i="0" dirty="0">
                <a:solidFill>
                  <a:srgbClr val="163470"/>
                </a:solidFill>
              </a:rPr>
              <a:t>/ Д</a:t>
            </a:r>
            <a:r>
              <a:rPr lang="ru-RU" sz="1050" b="1" i="0" dirty="0" smtClean="0">
                <a:solidFill>
                  <a:srgbClr val="163470"/>
                </a:solidFill>
              </a:rPr>
              <a:t>. В</a:t>
            </a:r>
            <a:r>
              <a:rPr lang="ru-RU" sz="1050" b="1" i="0" dirty="0">
                <a:solidFill>
                  <a:srgbClr val="163470"/>
                </a:solidFill>
              </a:rPr>
              <a:t>. </a:t>
            </a:r>
            <a:r>
              <a:rPr lang="ru-RU" sz="1050" b="1" i="0" dirty="0" smtClean="0">
                <a:solidFill>
                  <a:srgbClr val="163470"/>
                </a:solidFill>
              </a:rPr>
              <a:t>Сафронов, Н. В</a:t>
            </a:r>
            <a:r>
              <a:rPr lang="ru-RU" sz="1050" b="1" i="0" dirty="0">
                <a:solidFill>
                  <a:srgbClr val="163470"/>
                </a:solidFill>
              </a:rPr>
              <a:t>. </a:t>
            </a:r>
            <a:r>
              <a:rPr lang="ru-RU" sz="1050" b="1" i="0" dirty="0" err="1">
                <a:solidFill>
                  <a:srgbClr val="163470"/>
                </a:solidFill>
              </a:rPr>
              <a:t>Жерновникова</a:t>
            </a:r>
            <a:r>
              <a:rPr lang="ru-RU" sz="1050" b="1" i="0" dirty="0">
                <a:solidFill>
                  <a:srgbClr val="163470"/>
                </a:solidFill>
              </a:rPr>
              <a:t> </a:t>
            </a:r>
            <a:r>
              <a:rPr lang="ru-RU" sz="1050" b="1" i="0" dirty="0" smtClean="0">
                <a:solidFill>
                  <a:srgbClr val="163470"/>
                </a:solidFill>
              </a:rPr>
              <a:t> </a:t>
            </a:r>
            <a:r>
              <a:rPr lang="ru-RU" sz="1050" b="1" i="0" dirty="0">
                <a:solidFill>
                  <a:srgbClr val="163470"/>
                </a:solidFill>
              </a:rPr>
              <a:t>; заявитель федеральное государственное бюджетное образовательное учреждение высшего образования "Горно-Алтайский государственный университет</a:t>
            </a:r>
            <a:r>
              <a:rPr lang="ru-RU" sz="1050" b="1" i="0" dirty="0" smtClean="0">
                <a:solidFill>
                  <a:srgbClr val="163470"/>
                </a:solidFill>
              </a:rPr>
              <a:t>"</a:t>
            </a:r>
            <a:endParaRPr kumimoji="0" lang="ru-RU" sz="1050" b="1" i="0" u="none" strike="noStrike" kern="1200" cap="none" spc="0" normalizeH="0" baseline="0" noProof="0" dirty="0">
              <a:ln>
                <a:noFill/>
              </a:ln>
              <a:solidFill>
                <a:srgbClr val="163470"/>
              </a:solidFill>
              <a:effectLst/>
              <a:uLnTx/>
              <a:uFillTx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29040" y="1982286"/>
            <a:ext cx="6627600" cy="3450840"/>
          </a:xfrm>
          <a:prstGeom prst="rect">
            <a:avLst/>
          </a:prstGeom>
          <a:noFill/>
        </p:spPr>
        <p:txBody>
          <a:bodyPr vert="horz" lIns="91438" tIns="45719" rIns="91438" bIns="45719" rtlCol="0" anchor="ctr">
            <a:noAutofit/>
          </a:bodyPr>
          <a:lstStyle>
            <a:defPPr>
              <a:defRPr lang="ru-RU"/>
            </a:defPPr>
            <a:lvl1pPr marL="0" lvl="0" indent="0" algn="just" defTabSz="914400" rtl="0" eaLnBrk="1" latinLnBrk="0" hangingPunct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 sz="1600" kern="1200">
                <a:solidFill>
                  <a:schemeClr val="accent1">
                    <a:lumMod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latin typeface="+mn-lt"/>
              </a:rPr>
              <a:t>База данных содержит описания электронных учебных курсов, разработчиками которых являются преподаватели Горно-Алтайского государственного университета. Описана структура каждого курса: разделы, темы, элементы. Курсы разделены на категории. Система тегов упрощает поиск по курсам. База данных предназначена для использования в учебном процессе вуза и рассчитана на студентов и преподавателей.</a:t>
            </a:r>
            <a:endParaRPr lang="ru-RU" dirty="0">
              <a:solidFill>
                <a:srgbClr val="16347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10499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06"/>
            <a:ext cx="12192000" cy="6860606"/>
          </a:xfrm>
          <a:prstGeom prst="rect">
            <a:avLst/>
          </a:prstGeom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620583" y="677323"/>
            <a:ext cx="11141691" cy="3416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>
                <a:solidFill>
                  <a:srgbClr val="163470"/>
                </a:solidFill>
                <a:latin typeface="+mn-lt"/>
              </a:rPr>
              <a:t>Результаты испытания фиолетового гибрида картофеля С-219 в высокогорье Горного Алтая</a:t>
            </a:r>
            <a:endParaRPr lang="ru-RU" sz="1800" b="1" dirty="0">
              <a:solidFill>
                <a:srgbClr val="16347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600" y="6356358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6F39FA-1456-4AEA-A082-130B38B49F0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48214" y="6094800"/>
            <a:ext cx="9723863" cy="577079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>
            <a:defPPr>
              <a:defRPr lang="ru-RU"/>
            </a:defPPr>
            <a:lvl1pPr marL="171450" lvl="0" indent="-171450" algn="l" defTabSz="914400" rtl="0" eaLnBrk="1" latinLnBrk="0" hangingPunct="1">
              <a:buClr>
                <a:schemeClr val="accent6">
                  <a:lumMod val="75000"/>
                </a:schemeClr>
              </a:buClr>
              <a:buFont typeface="Wingdings" pitchFamily="2" charset="2"/>
              <a:buChar char="ü"/>
              <a:defRPr sz="9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buClr>
                <a:srgbClr val="70AD47">
                  <a:lumMod val="75000"/>
                </a:srgbClr>
              </a:buClr>
              <a:buNone/>
              <a:defRPr/>
            </a:pPr>
            <a:r>
              <a:rPr lang="ru-RU" sz="1050" b="1" i="0" dirty="0">
                <a:solidFill>
                  <a:srgbClr val="163470"/>
                </a:solidFill>
              </a:rPr>
              <a:t>Свидетельство о государственной регистрации базы данных № 2024625831 Российская Федерация. «Результаты испытания фиолетового гибрида картофеля С-219 в высокогорье Горного Алтая» : № 2024625628 : </a:t>
            </a:r>
            <a:r>
              <a:rPr lang="ru-RU" sz="1050" b="1" i="0" dirty="0" err="1">
                <a:solidFill>
                  <a:srgbClr val="163470"/>
                </a:solidFill>
              </a:rPr>
              <a:t>заявл</a:t>
            </a:r>
            <a:r>
              <a:rPr lang="ru-RU" sz="1050" b="1" i="0" dirty="0">
                <a:solidFill>
                  <a:srgbClr val="163470"/>
                </a:solidFill>
              </a:rPr>
              <a:t>. 27.11.2024 : </a:t>
            </a:r>
            <a:r>
              <a:rPr lang="ru-RU" sz="1050" b="1" i="0" dirty="0" err="1">
                <a:solidFill>
                  <a:srgbClr val="163470"/>
                </a:solidFill>
              </a:rPr>
              <a:t>опубл</a:t>
            </a:r>
            <a:r>
              <a:rPr lang="ru-RU" sz="1050" b="1" i="0" dirty="0">
                <a:solidFill>
                  <a:srgbClr val="163470"/>
                </a:solidFill>
              </a:rPr>
              <a:t>. 09.12.2024 / Н. А. </a:t>
            </a:r>
            <a:r>
              <a:rPr lang="ru-RU" sz="1050" b="1" i="0" dirty="0" err="1">
                <a:solidFill>
                  <a:srgbClr val="163470"/>
                </a:solidFill>
              </a:rPr>
              <a:t>Окашева</a:t>
            </a:r>
            <a:r>
              <a:rPr lang="ru-RU" sz="1050" b="1" i="0" dirty="0">
                <a:solidFill>
                  <a:srgbClr val="163470"/>
                </a:solidFill>
              </a:rPr>
              <a:t>, О. В. Сафонова, А. Н. </a:t>
            </a:r>
            <a:r>
              <a:rPr lang="ru-RU" sz="1050" b="1" i="0" dirty="0" err="1">
                <a:solidFill>
                  <a:srgbClr val="163470"/>
                </a:solidFill>
              </a:rPr>
              <a:t>Конунова</a:t>
            </a:r>
            <a:r>
              <a:rPr lang="ru-RU" sz="1050" b="1" i="0" dirty="0">
                <a:solidFill>
                  <a:srgbClr val="163470"/>
                </a:solidFill>
              </a:rPr>
              <a:t> ; заявитель Федеральное государственное бюджетное образовательное учреждение высшего образования «Горно-Алтайский государственный университет</a:t>
            </a:r>
            <a:r>
              <a:rPr lang="ru-RU" sz="1050" b="1" i="0" dirty="0" smtClean="0">
                <a:solidFill>
                  <a:srgbClr val="163470"/>
                </a:solidFill>
              </a:rPr>
              <a:t>»</a:t>
            </a:r>
            <a:endParaRPr kumimoji="0" lang="ru-RU" sz="1050" b="1" i="0" u="none" strike="noStrike" kern="1200" cap="none" spc="0" normalizeH="0" baseline="0" noProof="0" dirty="0">
              <a:ln>
                <a:noFill/>
              </a:ln>
              <a:solidFill>
                <a:srgbClr val="163470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19800" y="5145310"/>
            <a:ext cx="4529667" cy="430885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r>
              <a:rPr lang="ru-RU" sz="1100" dirty="0">
                <a:solidFill>
                  <a:srgbClr val="163470"/>
                </a:solidFill>
              </a:rPr>
              <a:t>Результаты испытания фиолетового гибрида картофеля С-219 в высокогорье Горного Алтая</a:t>
            </a:r>
            <a:endParaRPr kumimoji="0" lang="ru-RU" sz="1100" i="0" u="none" strike="noStrike" kern="1200" cap="none" spc="0" normalizeH="0" baseline="0" noProof="0" dirty="0">
              <a:ln>
                <a:noFill/>
              </a:ln>
              <a:solidFill>
                <a:srgbClr val="163470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000" y="1601478"/>
            <a:ext cx="2560248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7392144" y="1190556"/>
            <a:ext cx="4451856" cy="307775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ru-RU" sz="1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ea typeface="Verdana" pitchFamily="34" charset="0"/>
              </a:rPr>
              <a:t>Авторы:</a:t>
            </a:r>
            <a:r>
              <a:rPr kumimoji="0" lang="ru-RU" sz="1400" b="1" i="1" u="none" strike="noStrike" kern="1200" cap="none" spc="0" normalizeH="0" noProof="0" dirty="0" smtClean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ea typeface="Verdana" pitchFamily="34" charset="0"/>
              </a:rPr>
              <a:t> </a:t>
            </a:r>
            <a:r>
              <a:rPr lang="ru-RU" sz="1400" b="1" i="1" dirty="0">
                <a:solidFill>
                  <a:srgbClr val="1B4089"/>
                </a:solidFill>
              </a:rPr>
              <a:t>Н.А</a:t>
            </a:r>
            <a:r>
              <a:rPr lang="ru-RU" sz="1400" b="1" i="1" dirty="0" smtClean="0">
                <a:solidFill>
                  <a:srgbClr val="1B4089"/>
                </a:solidFill>
              </a:rPr>
              <a:t>. </a:t>
            </a:r>
            <a:r>
              <a:rPr lang="ru-RU" sz="1400" b="1" i="1" dirty="0" err="1" smtClean="0">
                <a:solidFill>
                  <a:srgbClr val="1B4089"/>
                </a:solidFill>
              </a:rPr>
              <a:t>Окашева</a:t>
            </a:r>
            <a:r>
              <a:rPr lang="ru-RU" sz="1400" b="1" i="1" dirty="0" smtClean="0">
                <a:solidFill>
                  <a:srgbClr val="1B4089"/>
                </a:solidFill>
              </a:rPr>
              <a:t>, </a:t>
            </a:r>
            <a:r>
              <a:rPr lang="ru-RU" sz="1400" b="1" i="1" dirty="0">
                <a:solidFill>
                  <a:srgbClr val="1B4089"/>
                </a:solidFill>
              </a:rPr>
              <a:t>О.В</a:t>
            </a:r>
            <a:r>
              <a:rPr lang="ru-RU" sz="1400" b="1" i="1" dirty="0" smtClean="0">
                <a:solidFill>
                  <a:srgbClr val="1B4089"/>
                </a:solidFill>
              </a:rPr>
              <a:t>. Сафонова, А.Н. </a:t>
            </a:r>
            <a:r>
              <a:rPr lang="ru-RU" sz="1400" b="1" i="1" dirty="0" err="1" smtClean="0">
                <a:solidFill>
                  <a:srgbClr val="1B4089"/>
                </a:solidFill>
              </a:rPr>
              <a:t>Конунова</a:t>
            </a:r>
            <a:endParaRPr kumimoji="0" lang="ru-RU" sz="1400" b="1" i="1" u="none" strike="noStrike" kern="1200" cap="none" spc="0" normalizeH="0" baseline="0" noProof="0" dirty="0">
              <a:ln>
                <a:noFill/>
              </a:ln>
              <a:solidFill>
                <a:srgbClr val="1B4089"/>
              </a:solidFill>
              <a:effectLst/>
              <a:uLnTx/>
              <a:uFillTx/>
              <a:ea typeface="Verdana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29040" y="1982286"/>
            <a:ext cx="6627600" cy="3450840"/>
          </a:xfrm>
          <a:prstGeom prst="rect">
            <a:avLst/>
          </a:prstGeom>
          <a:noFill/>
        </p:spPr>
        <p:txBody>
          <a:bodyPr vert="horz" lIns="91438" tIns="45719" rIns="91438" bIns="45719" rtlCol="0" anchor="ctr">
            <a:noAutofit/>
          </a:bodyPr>
          <a:lstStyle>
            <a:defPPr>
              <a:defRPr lang="ru-RU"/>
            </a:defPPr>
            <a:lvl1pPr marL="0" lvl="0" indent="0" algn="just" defTabSz="914400" rtl="0" eaLnBrk="1" latinLnBrk="0" hangingPunct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 sz="1600" kern="1200">
                <a:solidFill>
                  <a:schemeClr val="accent1">
                    <a:lumMod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latin typeface="+mn-lt"/>
              </a:rPr>
              <a:t>База данных предназначена для хранения информации о результатах испытания фиолетового гибрида картофеля С-219 по агрономическим признакам в высокогорье Горного Алтая. </a:t>
            </a:r>
            <a:r>
              <a:rPr lang="ru-RU" dirty="0" smtClean="0">
                <a:latin typeface="+mn-lt"/>
              </a:rPr>
              <a:t>База </a:t>
            </a:r>
            <a:r>
              <a:rPr lang="ru-RU" dirty="0">
                <a:latin typeface="+mn-lt"/>
              </a:rPr>
              <a:t>данных учитывает генетическую изменчивость гибрида С-219 и помогает выбирать наиболее устойчивые к неблагоприятным факторам экземпляры, а также определить риски заболеваемости и вредителей на полях. Изучение базы данных по перспективности возделывания фиолетового гибрида картофеля С-219 может способствовать развитию сельского хозяйства региона, путей повышения качества картофеля, увеличения урожайности и увеличения доходов от продажи продукции. </a:t>
            </a:r>
            <a:r>
              <a:rPr lang="ru-RU" dirty="0" smtClean="0">
                <a:latin typeface="+mn-lt"/>
              </a:rPr>
              <a:t>Данные </a:t>
            </a:r>
            <a:r>
              <a:rPr lang="ru-RU" dirty="0">
                <a:latin typeface="+mn-lt"/>
              </a:rPr>
              <a:t>необходимы для научной работы, а также для правильной организации функционирования большого количества предприятий, которые занимаются сельскохозяйственным производством.</a:t>
            </a:r>
            <a:endParaRPr lang="ru-RU" dirty="0">
              <a:solidFill>
                <a:srgbClr val="16347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8445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06"/>
            <a:ext cx="12192000" cy="6860606"/>
          </a:xfrm>
          <a:prstGeom prst="rect">
            <a:avLst/>
          </a:prstGeom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620583" y="677323"/>
            <a:ext cx="11141691" cy="341632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1800" b="1" dirty="0">
                <a:solidFill>
                  <a:srgbClr val="163470"/>
                </a:solidFill>
                <a:latin typeface="+mn-lt"/>
              </a:rPr>
              <a:t>Результаты исследования психологического благополучия молодежи Республики Алтай </a:t>
            </a:r>
            <a:endParaRPr lang="ru-RU" sz="1800" b="1" dirty="0">
              <a:solidFill>
                <a:srgbClr val="163470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600" y="6356358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6F39FA-1456-4AEA-A082-130B38B49F0B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760296" y="1190556"/>
            <a:ext cx="3096344" cy="307775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defRPr/>
            </a:pPr>
            <a:r>
              <a:rPr kumimoji="0" lang="ru-RU" sz="1400" b="1" i="1" u="none" strike="noStrike" kern="1200" cap="none" spc="0" normalizeH="0" baseline="0" noProof="0" dirty="0" smtClean="0">
                <a:ln>
                  <a:noFill/>
                </a:ln>
                <a:solidFill>
                  <a:srgbClr val="1B4089"/>
                </a:solidFill>
                <a:effectLst/>
                <a:uLnTx/>
                <a:uFillTx/>
                <a:latin typeface="Calibri"/>
                <a:ea typeface="Verdana" pitchFamily="34" charset="0"/>
                <a:cs typeface="+mn-cs"/>
              </a:rPr>
              <a:t>Авторы</a:t>
            </a:r>
            <a:r>
              <a:rPr lang="ru-RU" sz="1400" b="1" i="1" dirty="0" smtClean="0">
                <a:solidFill>
                  <a:srgbClr val="1B4089"/>
                </a:solidFill>
                <a:ea typeface="Verdana" pitchFamily="34" charset="0"/>
              </a:rPr>
              <a:t>: Г.Ю. Лизунова</a:t>
            </a:r>
            <a:r>
              <a:rPr lang="ru-RU" sz="1400" b="1" i="1" dirty="0">
                <a:solidFill>
                  <a:srgbClr val="1B4089"/>
                </a:solidFill>
                <a:ea typeface="Verdana" pitchFamily="34" charset="0"/>
              </a:rPr>
              <a:t>, </a:t>
            </a:r>
            <a:r>
              <a:rPr lang="ru-RU" sz="1400" b="1" i="1" dirty="0" smtClean="0">
                <a:solidFill>
                  <a:srgbClr val="1B4089"/>
                </a:solidFill>
                <a:ea typeface="Verdana" pitchFamily="34" charset="0"/>
              </a:rPr>
              <a:t>И.А. Таскина</a:t>
            </a:r>
            <a:endParaRPr kumimoji="0" lang="ru-RU" sz="1400" b="0" i="1" u="none" strike="noStrike" kern="1200" cap="none" spc="0" normalizeH="0" baseline="0" noProof="0" dirty="0">
              <a:ln>
                <a:noFill/>
              </a:ln>
              <a:solidFill>
                <a:srgbClr val="1B4089"/>
              </a:solidFill>
              <a:effectLst/>
              <a:uLnTx/>
              <a:uFillTx/>
              <a:latin typeface="Calibri"/>
              <a:ea typeface="Verdana" pitchFamily="34" charset="0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48215" y="6094800"/>
            <a:ext cx="9690410" cy="577079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>
            <a:defPPr>
              <a:defRPr lang="ru-RU"/>
            </a:defPPr>
            <a:lvl1pPr marL="171450" lvl="0" indent="-171450" algn="l" defTabSz="914400" rtl="0" eaLnBrk="1" latinLnBrk="0" hangingPunct="1">
              <a:buClr>
                <a:schemeClr val="accent6">
                  <a:lumMod val="75000"/>
                </a:schemeClr>
              </a:buClr>
              <a:buFont typeface="Wingdings" pitchFamily="2" charset="2"/>
              <a:buChar char="ü"/>
              <a:defRPr sz="9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buClr>
                <a:srgbClr val="70AD47">
                  <a:lumMod val="75000"/>
                </a:srgbClr>
              </a:buClr>
              <a:buNone/>
              <a:defRPr/>
            </a:pPr>
            <a:r>
              <a:rPr lang="ru-RU" sz="1050" b="1" i="0" dirty="0">
                <a:solidFill>
                  <a:srgbClr val="163470"/>
                </a:solidFill>
              </a:rPr>
              <a:t>Свидетельство о государственной регистрации базы данных № 2024626226 Российская Федерация. «Результаты исследования психологического благополучия молодежи Республики Алтай» : № 2024626117 : </a:t>
            </a:r>
            <a:r>
              <a:rPr lang="ru-RU" sz="1050" b="1" i="0" dirty="0" err="1">
                <a:solidFill>
                  <a:srgbClr val="163470"/>
                </a:solidFill>
              </a:rPr>
              <a:t>заявл</a:t>
            </a:r>
            <a:r>
              <a:rPr lang="ru-RU" sz="1050" b="1" i="0" dirty="0">
                <a:solidFill>
                  <a:srgbClr val="163470"/>
                </a:solidFill>
              </a:rPr>
              <a:t>. 12.12.2024 : </a:t>
            </a:r>
            <a:r>
              <a:rPr lang="ru-RU" sz="1050" b="1" i="0" dirty="0" err="1">
                <a:solidFill>
                  <a:srgbClr val="163470"/>
                </a:solidFill>
              </a:rPr>
              <a:t>опубл</a:t>
            </a:r>
            <a:r>
              <a:rPr lang="ru-RU" sz="1050" b="1" i="0" dirty="0">
                <a:solidFill>
                  <a:srgbClr val="163470"/>
                </a:solidFill>
              </a:rPr>
              <a:t>. 20.12.2024 / Г. Ю. Лизунова, И. А. Таскина ; заявитель федеральное государственное бюджетное образовательное учреждение высшего образования "Горно-Алтайский государственный университет</a:t>
            </a:r>
            <a:r>
              <a:rPr lang="ru-RU" sz="1050" b="1" i="0" dirty="0" smtClean="0">
                <a:solidFill>
                  <a:srgbClr val="163470"/>
                </a:solidFill>
              </a:rPr>
              <a:t>"</a:t>
            </a:r>
            <a:endParaRPr kumimoji="0" lang="ru-RU" sz="1050" b="1" i="0" u="none" strike="noStrike" kern="1200" cap="none" spc="0" normalizeH="0" baseline="0" noProof="0" dirty="0">
              <a:ln>
                <a:noFill/>
              </a:ln>
              <a:solidFill>
                <a:srgbClr val="163470"/>
              </a:solidFill>
              <a:effectLst/>
              <a:uLnTx/>
              <a:uFillTx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8484" y="5144147"/>
            <a:ext cx="4529667" cy="430885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100" dirty="0">
                <a:solidFill>
                  <a:srgbClr val="163470"/>
                </a:solidFill>
              </a:rPr>
              <a:t>Результаты исследования психологического благополучия молодежи Республики Алтай</a:t>
            </a:r>
            <a:endParaRPr kumimoji="0" lang="ru-RU" sz="1100" i="0" u="none" strike="noStrike" kern="1200" cap="none" spc="0" normalizeH="0" baseline="0" noProof="0" dirty="0">
              <a:ln>
                <a:noFill/>
              </a:ln>
              <a:solidFill>
                <a:srgbClr val="163470"/>
              </a:solidFill>
              <a:effectLst/>
              <a:uLnTx/>
              <a:uFillTx/>
              <a:latin typeface="Calibri"/>
            </a:endParaRPr>
          </a:p>
        </p:txBody>
      </p: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2000" y="1568025"/>
            <a:ext cx="2547434" cy="360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5229040" y="1982286"/>
            <a:ext cx="6627600" cy="3450840"/>
          </a:xfrm>
          <a:prstGeom prst="rect">
            <a:avLst/>
          </a:prstGeom>
          <a:noFill/>
        </p:spPr>
        <p:txBody>
          <a:bodyPr vert="horz" lIns="91438" tIns="45719" rIns="91438" bIns="45719" rtlCol="0" anchor="ctr">
            <a:noAutofit/>
          </a:bodyPr>
          <a:lstStyle>
            <a:defPPr>
              <a:defRPr lang="ru-RU"/>
            </a:defPPr>
            <a:lvl1pPr marL="0" lvl="0" indent="0" algn="just" defTabSz="914400" rtl="0" eaLnBrk="1" latinLnBrk="0" hangingPunct="1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Wingdings" pitchFamily="2" charset="2"/>
              <a:buNone/>
              <a:defRPr sz="1600" kern="1200">
                <a:solidFill>
                  <a:schemeClr val="accent1">
                    <a:lumMod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latin typeface="+mn-lt"/>
              </a:rPr>
              <a:t>База данных предназначена для хранения и накопления информации о результатах исследования психологического благополучия молодежи Республики Алтай. База данных содержит информацию о </a:t>
            </a:r>
            <a:r>
              <a:rPr lang="ru-RU" dirty="0" smtClean="0">
                <a:latin typeface="+mn-lt"/>
              </a:rPr>
              <a:t>следующих показателях </a:t>
            </a:r>
            <a:r>
              <a:rPr lang="ru-RU" dirty="0">
                <a:latin typeface="+mn-lt"/>
              </a:rPr>
              <a:t>психологического благополучия молодежи Республики Алтай: </a:t>
            </a:r>
            <a:endParaRPr lang="ru-RU" dirty="0" smtClean="0">
              <a:latin typeface="+mn-lt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latin typeface="+mn-lt"/>
              </a:rPr>
              <a:t>уровень адаптивных способностей (уровень нервно-психической устойчивости;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latin typeface="+mn-lt"/>
              </a:rPr>
              <a:t>уровень коммуникативных особенностей;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latin typeface="+mn-lt"/>
              </a:rPr>
              <a:t>уровень моральной нормативности);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latin typeface="+mn-lt"/>
              </a:rPr>
              <a:t>уровень стрессоустойчивости;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latin typeface="+mn-lt"/>
              </a:rPr>
              <a:t>уровень проявления суицидальных реакций;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>
                <a:latin typeface="+mn-lt"/>
              </a:rPr>
              <a:t>уровень </a:t>
            </a:r>
            <a:r>
              <a:rPr lang="ru-RU" dirty="0" err="1" smtClean="0">
                <a:latin typeface="+mn-lt"/>
              </a:rPr>
              <a:t>адаптированности</a:t>
            </a:r>
            <a:r>
              <a:rPr lang="ru-RU" dirty="0" smtClean="0">
                <a:latin typeface="+mn-lt"/>
              </a:rPr>
              <a:t> (социальная адаптация, дидактическая адаптация, профессиональная адаптация).</a:t>
            </a:r>
            <a:endParaRPr lang="ru-RU" dirty="0">
              <a:solidFill>
                <a:srgbClr val="16347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85694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60606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452132" y="2522764"/>
            <a:ext cx="92877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БЛАГОДАРИМ ЗА ВНИМАНИЕ!</a:t>
            </a:r>
            <a:endParaRPr lang="ru-RU" sz="54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89267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1485</Words>
  <Application>Microsoft Office PowerPoint</Application>
  <PresentationFormat>Произвольный</PresentationFormat>
  <Paragraphs>52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vdesk4k22</dc:creator>
  <cp:lastModifiedBy> Секретарь проректора НР  -</cp:lastModifiedBy>
  <cp:revision>38</cp:revision>
  <dcterms:created xsi:type="dcterms:W3CDTF">2024-02-12T10:44:13Z</dcterms:created>
  <dcterms:modified xsi:type="dcterms:W3CDTF">2025-02-05T06:17:22Z</dcterms:modified>
</cp:coreProperties>
</file>